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10" r:id="rId43"/>
    <p:sldId id="307" r:id="rId44"/>
    <p:sldId id="311" r:id="rId45"/>
    <p:sldId id="312" r:id="rId46"/>
    <p:sldId id="304" r:id="rId47"/>
    <p:sldId id="301" r:id="rId48"/>
    <p:sldId id="308" r:id="rId49"/>
    <p:sldId id="309" r:id="rId50"/>
    <p:sldId id="302" r:id="rId51"/>
    <p:sldId id="26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5/2/2015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700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156097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96903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46</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47</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48</a:t>
            </a:fld>
            <a:endParaRPr lang="en-US"/>
          </a:p>
        </p:txBody>
      </p:sp>
    </p:spTree>
    <p:extLst>
      <p:ext uri="{BB962C8B-B14F-4D97-AF65-F5344CB8AC3E}">
        <p14:creationId xmlns:p14="http://schemas.microsoft.com/office/powerpoint/2010/main" val="117729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49</a:t>
            </a:fld>
            <a:endParaRPr lang="en-US"/>
          </a:p>
        </p:txBody>
      </p:sp>
    </p:spTree>
    <p:extLst>
      <p:ext uri="{BB962C8B-B14F-4D97-AF65-F5344CB8AC3E}">
        <p14:creationId xmlns:p14="http://schemas.microsoft.com/office/powerpoint/2010/main" val="1137854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50</a:t>
            </a:fld>
            <a:endParaRPr lang="en-US"/>
          </a:p>
        </p:txBody>
      </p:sp>
    </p:spTree>
    <p:extLst>
      <p:ext uri="{BB962C8B-B14F-4D97-AF65-F5344CB8AC3E}">
        <p14:creationId xmlns:p14="http://schemas.microsoft.com/office/powerpoint/2010/main" val="173895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125243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5/2/2015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5/2/2015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5/2/2015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5/2/2015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5/2/2015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5/2/2015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5/2/2015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5/2/2015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5/2/2015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5/2/2015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5/2/2015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5/2/2015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kurniawanbobby/seventh-floor/graphs/contributor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Progress (2)</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5329487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a:buFont typeface="Arial" panose="020B0604020202020204" pitchFamily="34" charset="0"/>
              <a:buChar char="•"/>
            </a:pPr>
            <a:r>
              <a:rPr lang="en-PH" sz="2400" dirty="0"/>
              <a:t> </a:t>
            </a:r>
            <a:r>
              <a:rPr lang="en-PH" sz="2400" dirty="0" smtClean="0"/>
              <a:t>Quantitative Variable</a:t>
            </a:r>
          </a:p>
          <a:p>
            <a:pPr>
              <a:buFont typeface="Arial" panose="020B0604020202020204" pitchFamily="34" charset="0"/>
              <a:buChar char="•"/>
            </a:pPr>
            <a:r>
              <a:rPr lang="en-PH" sz="2400" dirty="0" smtClean="0"/>
              <a:t> Qualitative Variable</a:t>
            </a: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52559391"/>
              </p:ext>
            </p:extLst>
          </p:nvPr>
        </p:nvGraphicFramePr>
        <p:xfrm>
          <a:off x="1023937" y="1768475"/>
          <a:ext cx="10358295" cy="4216400"/>
        </p:xfrm>
        <a:graphic>
          <a:graphicData uri="http://schemas.openxmlformats.org/drawingml/2006/table">
            <a:tbl>
              <a:tblPr firstRow="1" firstCol="1" bandRow="1">
                <a:tableStyleId>{69C7853C-536D-4A76-A0AE-DD22124D55A5}</a:tableStyleId>
              </a:tblPr>
              <a:tblGrid>
                <a:gridCol w="1807171"/>
                <a:gridCol w="1276868"/>
                <a:gridCol w="1214651"/>
                <a:gridCol w="3874430"/>
                <a:gridCol w="2185175"/>
              </a:tblGrid>
              <a:tr h="370840">
                <a:tc>
                  <a:txBody>
                    <a:bodyPr/>
                    <a:lstStyle/>
                    <a:p>
                      <a:r>
                        <a:rPr lang="en-US" dirty="0" smtClean="0"/>
                        <a:t>Variable</a:t>
                      </a:r>
                      <a:endParaRPr lang="en-US" dirty="0"/>
                    </a:p>
                  </a:txBody>
                  <a:tcPr/>
                </a:tc>
                <a:tc>
                  <a:txBody>
                    <a:bodyPr/>
                    <a:lstStyle/>
                    <a:p>
                      <a:r>
                        <a:rPr lang="en-US" sz="1600" dirty="0" smtClean="0"/>
                        <a:t>Quantitative</a:t>
                      </a:r>
                      <a:endParaRPr lang="en-US" sz="1600" dirty="0"/>
                    </a:p>
                  </a:txBody>
                  <a:tcPr/>
                </a:tc>
                <a:tc>
                  <a:txBody>
                    <a:bodyPr/>
                    <a:lstStyle/>
                    <a:p>
                      <a:r>
                        <a:rPr lang="en-US" sz="1600" dirty="0" smtClean="0"/>
                        <a:t>Qualitative</a:t>
                      </a:r>
                      <a:endParaRPr lang="en-US" sz="1600" dirty="0"/>
                    </a:p>
                  </a:txBody>
                  <a:tcPr/>
                </a:tc>
                <a:tc>
                  <a:txBody>
                    <a:bodyPr/>
                    <a:lstStyle/>
                    <a:p>
                      <a:r>
                        <a:rPr lang="en-US" dirty="0" smtClean="0"/>
                        <a:t>Note</a:t>
                      </a:r>
                      <a:endParaRPr lang="en-US" dirty="0"/>
                    </a:p>
                  </a:txBody>
                  <a:tcPr/>
                </a:tc>
                <a:tc>
                  <a:txBody>
                    <a:bodyPr/>
                    <a:lstStyle/>
                    <a:p>
                      <a:r>
                        <a:rPr lang="en-US" dirty="0" smtClean="0"/>
                        <a:t>Sub Category</a:t>
                      </a:r>
                      <a:endParaRPr lang="en-US" dirty="0"/>
                    </a:p>
                  </a:txBody>
                  <a:tcPr/>
                </a:tc>
              </a:tr>
              <a:tr h="370840">
                <a:tc>
                  <a:txBody>
                    <a:bodyPr/>
                    <a:lstStyle/>
                    <a:p>
                      <a:r>
                        <a:rPr lang="en-US" dirty="0" smtClean="0"/>
                        <a:t>Price changing</a:t>
                      </a:r>
                      <a:endParaRPr lang="en-US" dirty="0"/>
                    </a:p>
                  </a:txBody>
                  <a:tcPr anchor="ctr"/>
                </a:tc>
                <a:tc>
                  <a:txBody>
                    <a:bodyPr/>
                    <a:lstStyle/>
                    <a:p>
                      <a:pPr algn="ctr"/>
                      <a:r>
                        <a:rPr lang="en-US" dirty="0" smtClean="0"/>
                        <a:t>√</a:t>
                      </a:r>
                      <a:endParaRPr lang="en-US" dirty="0"/>
                    </a:p>
                  </a:txBody>
                  <a:tcPr anchor="ctr"/>
                </a:tc>
                <a:tc>
                  <a:txBody>
                    <a:bodyPr/>
                    <a:lstStyle/>
                    <a:p>
                      <a:pPr algn="ctr"/>
                      <a:endParaRPr lang="en-US"/>
                    </a:p>
                  </a:txBody>
                  <a:tcPr anchor="ctr"/>
                </a:tc>
                <a:tc>
                  <a:txBody>
                    <a:bodyPr/>
                    <a:lstStyle/>
                    <a:p>
                      <a:r>
                        <a:rPr lang="en-US" dirty="0" smtClean="0"/>
                        <a:t>Price from year</a:t>
                      </a:r>
                      <a:r>
                        <a:rPr lang="en-US" baseline="0" dirty="0" smtClean="0"/>
                        <a:t> to year always changes</a:t>
                      </a:r>
                      <a:endParaRPr lang="en-US" dirty="0"/>
                    </a:p>
                  </a:txBody>
                  <a:tcPr anchor="ctr"/>
                </a:tc>
                <a:tc>
                  <a:txBody>
                    <a:bodyPr/>
                    <a:lstStyle/>
                    <a:p>
                      <a:r>
                        <a:rPr lang="en-US" dirty="0" smtClean="0"/>
                        <a:t>Tolerance</a:t>
                      </a:r>
                      <a:endParaRPr lang="en-US" dirty="0"/>
                    </a:p>
                  </a:txBody>
                  <a:tcPr anchor="ctr"/>
                </a:tc>
              </a:tr>
              <a:tr h="370840">
                <a:tc>
                  <a:txBody>
                    <a:bodyPr/>
                    <a:lstStyle/>
                    <a:p>
                      <a:r>
                        <a:rPr lang="en-US" dirty="0" smtClean="0"/>
                        <a:t>Consumption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amount of consumption will change over the time</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Tolerance</a:t>
                      </a:r>
                    </a:p>
                  </a:txBody>
                  <a:tcPr anchor="ctr"/>
                </a:tc>
              </a:tr>
              <a:tr h="370840">
                <a:tc>
                  <a:txBody>
                    <a:bodyPr/>
                    <a:lstStyle/>
                    <a:p>
                      <a:r>
                        <a:rPr lang="en-US" dirty="0" smtClean="0"/>
                        <a:t>Production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production each year usually increases caused by development</a:t>
                      </a:r>
                      <a:r>
                        <a:rPr lang="en-US" baseline="0" dirty="0" smtClean="0"/>
                        <a:t> of new technology in farming</a:t>
                      </a:r>
                      <a:endParaRPr lang="en-US" dirty="0"/>
                    </a:p>
                  </a:txBody>
                  <a:tcPr anchor="ctr"/>
                </a:tc>
                <a:tc>
                  <a:txBody>
                    <a:bodyPr/>
                    <a:lstStyle/>
                    <a:p>
                      <a:r>
                        <a:rPr lang="en-US" dirty="0" smtClean="0"/>
                        <a:t>Technology</a:t>
                      </a:r>
                      <a:endParaRPr lang="en-US" dirty="0"/>
                    </a:p>
                  </a:txBody>
                  <a:tcPr anchor="ctr"/>
                </a:tc>
              </a:tr>
              <a:tr h="370840">
                <a:tc>
                  <a:txBody>
                    <a:bodyPr/>
                    <a:lstStyle/>
                    <a:p>
                      <a:r>
                        <a:rPr lang="en-US" dirty="0" smtClean="0"/>
                        <a:t>Policy revision</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Period</a:t>
                      </a:r>
                      <a:r>
                        <a:rPr lang="en-US" baseline="0" dirty="0" smtClean="0"/>
                        <a:t> of the policy still valid until being revised by government</a:t>
                      </a:r>
                      <a:endParaRPr lang="en-US" dirty="0"/>
                    </a:p>
                  </a:txBody>
                  <a:tcPr anchor="ctr"/>
                </a:tc>
                <a:tc>
                  <a:txBody>
                    <a:bodyPr/>
                    <a:lstStyle/>
                    <a:p>
                      <a:r>
                        <a:rPr lang="en-US" dirty="0" smtClean="0"/>
                        <a:t>Tolerance</a:t>
                      </a:r>
                      <a:endParaRPr lang="en-US" dirty="0"/>
                    </a:p>
                  </a:txBody>
                  <a:tcPr anchor="ctr"/>
                </a:tc>
              </a:tr>
              <a:tr h="370840">
                <a:tc>
                  <a:txBody>
                    <a:bodyPr/>
                    <a:lstStyle/>
                    <a:p>
                      <a:r>
                        <a:rPr lang="en-US" dirty="0" smtClean="0"/>
                        <a:t>Technology</a:t>
                      </a:r>
                      <a:r>
                        <a:rPr lang="en-US" baseline="0" dirty="0" smtClean="0"/>
                        <a:t> improvement</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The invention of new technology in farming will trigger</a:t>
                      </a:r>
                      <a:r>
                        <a:rPr lang="en-US" baseline="0" dirty="0" smtClean="0"/>
                        <a:t> the production rate</a:t>
                      </a:r>
                      <a:endParaRPr lang="en-US" dirty="0"/>
                    </a:p>
                  </a:txBody>
                  <a:tcPr anchor="ctr"/>
                </a:tc>
                <a:tc>
                  <a:txBody>
                    <a:bodyPr/>
                    <a:lstStyle/>
                    <a:p>
                      <a:r>
                        <a:rPr lang="en-US" dirty="0" smtClean="0"/>
                        <a:t>Technology</a:t>
                      </a:r>
                      <a:endParaRPr lang="en-US" dirty="0"/>
                    </a:p>
                  </a:txBody>
                  <a:tcPr anchor="ctr"/>
                </a:tc>
              </a:tr>
              <a:tr h="370840">
                <a:tc>
                  <a:txBody>
                    <a:bodyPr/>
                    <a:lstStyle/>
                    <a:p>
                      <a:r>
                        <a:rPr lang="en-US" dirty="0" smtClean="0"/>
                        <a:t>Consumption</a:t>
                      </a:r>
                      <a:r>
                        <a:rPr lang="en-US" baseline="0" dirty="0" smtClean="0"/>
                        <a:t> </a:t>
                      </a:r>
                      <a:r>
                        <a:rPr lang="en-US" dirty="0" smtClean="0"/>
                        <a:t>habit shifting</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People lifestyle</a:t>
                      </a:r>
                      <a:r>
                        <a:rPr lang="en-US" baseline="0" dirty="0" smtClean="0"/>
                        <a:t> in eating will change, will influence the consumption rate</a:t>
                      </a:r>
                      <a:endParaRPr lang="en-US" dirty="0"/>
                    </a:p>
                  </a:txBody>
                  <a:tcPr anchor="ctr"/>
                </a:tc>
                <a:tc>
                  <a:txBody>
                    <a:bodyPr/>
                    <a:lstStyle/>
                    <a:p>
                      <a:r>
                        <a:rPr lang="en-US" dirty="0" smtClean="0"/>
                        <a:t>Tolerance</a:t>
                      </a:r>
                      <a:endParaRPr lang="en-US" dirty="0"/>
                    </a:p>
                  </a:txBody>
                  <a:tcPr anchor="ctr"/>
                </a:tc>
              </a:tr>
            </a:tbl>
          </a:graphicData>
        </a:graphic>
      </p:graphicFrame>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4010097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grpSp>
        <p:nvGrpSpPr>
          <p:cNvPr id="10" name="Group 9"/>
          <p:cNvGrpSpPr/>
          <p:nvPr/>
        </p:nvGrpSpPr>
        <p:grpSpPr>
          <a:xfrm>
            <a:off x="1112291" y="3774032"/>
            <a:ext cx="1883391" cy="1460310"/>
            <a:chOff x="3452884" y="3261815"/>
            <a:chExt cx="1883391" cy="1460310"/>
          </a:xfrm>
        </p:grpSpPr>
        <p:sp>
          <p:nvSpPr>
            <p:cNvPr id="7" name="Cube 6"/>
            <p:cNvSpPr/>
            <p:nvPr/>
          </p:nvSpPr>
          <p:spPr>
            <a:xfrm>
              <a:off x="3452884" y="3261815"/>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452884" y="3798795"/>
              <a:ext cx="1501253" cy="646331"/>
            </a:xfrm>
            <a:prstGeom prst="rect">
              <a:avLst/>
            </a:prstGeom>
            <a:noFill/>
          </p:spPr>
          <p:txBody>
            <a:bodyPr wrap="square" rtlCol="0">
              <a:spAutoFit/>
            </a:bodyPr>
            <a:lstStyle/>
            <a:p>
              <a:r>
                <a:rPr lang="en-US" dirty="0" smtClean="0"/>
                <a:t>Habit</a:t>
              </a:r>
              <a:endParaRPr lang="en-US" dirty="0"/>
            </a:p>
            <a:p>
              <a:r>
                <a:rPr lang="en-US" dirty="0" smtClean="0"/>
                <a:t>Policy</a:t>
              </a:r>
              <a:endParaRPr lang="en-US" dirty="0"/>
            </a:p>
          </p:txBody>
        </p:sp>
        <p:sp>
          <p:nvSpPr>
            <p:cNvPr id="9" name="TextBox 8"/>
            <p:cNvSpPr txBox="1"/>
            <p:nvPr/>
          </p:nvSpPr>
          <p:spPr>
            <a:xfrm>
              <a:off x="3725839" y="3261815"/>
              <a:ext cx="1337480" cy="369332"/>
            </a:xfrm>
            <a:prstGeom prst="rect">
              <a:avLst/>
            </a:prstGeom>
            <a:noFill/>
          </p:spPr>
          <p:txBody>
            <a:bodyPr wrap="square" rtlCol="0">
              <a:spAutoFit/>
            </a:bodyPr>
            <a:lstStyle/>
            <a:p>
              <a:r>
                <a:rPr lang="en-US" dirty="0" smtClean="0"/>
                <a:t>Tolerance</a:t>
              </a:r>
              <a:endParaRPr lang="en-US" dirty="0"/>
            </a:p>
          </p:txBody>
        </p:sp>
      </p:grpSp>
      <p:grpSp>
        <p:nvGrpSpPr>
          <p:cNvPr id="16" name="Group 15"/>
          <p:cNvGrpSpPr/>
          <p:nvPr/>
        </p:nvGrpSpPr>
        <p:grpSpPr>
          <a:xfrm>
            <a:off x="3574006" y="2859620"/>
            <a:ext cx="1883391" cy="1460310"/>
            <a:chOff x="5051946" y="3425588"/>
            <a:chExt cx="1883391" cy="1460310"/>
          </a:xfrm>
        </p:grpSpPr>
        <p:sp>
          <p:nvSpPr>
            <p:cNvPr id="11" name="Cube 10"/>
            <p:cNvSpPr/>
            <p:nvPr/>
          </p:nvSpPr>
          <p:spPr>
            <a:xfrm>
              <a:off x="5051946" y="342558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Technology improve</a:t>
              </a:r>
            </a:p>
          </p:txBody>
        </p:sp>
        <p:sp>
          <p:nvSpPr>
            <p:cNvPr id="12" name="TextBox 11"/>
            <p:cNvSpPr txBox="1"/>
            <p:nvPr/>
          </p:nvSpPr>
          <p:spPr>
            <a:xfrm>
              <a:off x="5324901" y="3436718"/>
              <a:ext cx="1337480" cy="369332"/>
            </a:xfrm>
            <a:prstGeom prst="rect">
              <a:avLst/>
            </a:prstGeom>
            <a:noFill/>
          </p:spPr>
          <p:txBody>
            <a:bodyPr wrap="square" rtlCol="0">
              <a:spAutoFit/>
            </a:bodyPr>
            <a:lstStyle/>
            <a:p>
              <a:r>
                <a:rPr lang="en-US" dirty="0" smtClean="0"/>
                <a:t>Technology</a:t>
              </a:r>
              <a:endParaRPr lang="en-US" dirty="0"/>
            </a:p>
          </p:txBody>
        </p:sp>
      </p:grpSp>
      <p:cxnSp>
        <p:nvCxnSpPr>
          <p:cNvPr id="36" name="Straight Arrow Connector 35"/>
          <p:cNvCxnSpPr/>
          <p:nvPr/>
        </p:nvCxnSpPr>
        <p:spPr>
          <a:xfrm flipV="1">
            <a:off x="5501165" y="3589775"/>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5"/>
          </p:cNvCxnSpPr>
          <p:nvPr/>
        </p:nvCxnSpPr>
        <p:spPr>
          <a:xfrm flipV="1">
            <a:off x="7042229" y="5390866"/>
            <a:ext cx="2524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4" idx="3"/>
          </p:cNvCxnSpPr>
          <p:nvPr/>
        </p:nvCxnSpPr>
        <p:spPr>
          <a:xfrm flipV="1">
            <a:off x="9567081" y="4223568"/>
            <a:ext cx="6232" cy="1167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7" idx="5"/>
            <a:endCxn id="11" idx="2"/>
          </p:cNvCxnSpPr>
          <p:nvPr/>
        </p:nvCxnSpPr>
        <p:spPr>
          <a:xfrm flipV="1">
            <a:off x="2995682" y="3772314"/>
            <a:ext cx="578324" cy="5493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7" idx="5"/>
            <a:endCxn id="38" idx="2"/>
          </p:cNvCxnSpPr>
          <p:nvPr/>
        </p:nvCxnSpPr>
        <p:spPr>
          <a:xfrm>
            <a:off x="2995682" y="4321648"/>
            <a:ext cx="2163156" cy="1470947"/>
          </a:xfrm>
          <a:prstGeom prst="bentConnector3">
            <a:avLst>
              <a:gd name="adj1" fmla="val 13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099356" y="3606111"/>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4" idx="0"/>
            <a:endCxn id="9" idx="0"/>
          </p:cNvCxnSpPr>
          <p:nvPr/>
        </p:nvCxnSpPr>
        <p:spPr>
          <a:xfrm rot="16200000" flipH="1" flipV="1">
            <a:off x="5490801" y="-673557"/>
            <a:ext cx="1010774" cy="7884404"/>
          </a:xfrm>
          <a:prstGeom prst="bentConnector3">
            <a:avLst>
              <a:gd name="adj1" fmla="val -6042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814156" y="2763256"/>
            <a:ext cx="1883391" cy="1460312"/>
            <a:chOff x="8814156" y="2763256"/>
            <a:chExt cx="1883391" cy="1460312"/>
          </a:xfrm>
        </p:grpSpPr>
        <p:sp>
          <p:nvSpPr>
            <p:cNvPr id="14" name="Cube 13"/>
            <p:cNvSpPr/>
            <p:nvPr/>
          </p:nvSpPr>
          <p:spPr>
            <a:xfrm>
              <a:off x="8814156" y="276325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Price</a:t>
              </a:r>
            </a:p>
          </p:txBody>
        </p:sp>
        <p:sp>
          <p:nvSpPr>
            <p:cNvPr id="74" name="TextBox 73"/>
            <p:cNvSpPr txBox="1"/>
            <p:nvPr/>
          </p:nvSpPr>
          <p:spPr>
            <a:xfrm>
              <a:off x="9087111" y="2763256"/>
              <a:ext cx="1337480" cy="369332"/>
            </a:xfrm>
            <a:prstGeom prst="rect">
              <a:avLst/>
            </a:prstGeom>
            <a:noFill/>
          </p:spPr>
          <p:txBody>
            <a:bodyPr wrap="square" rtlCol="0">
              <a:spAutoFit/>
            </a:bodyPr>
            <a:lstStyle/>
            <a:p>
              <a:r>
                <a:rPr lang="en-US" dirty="0" smtClean="0"/>
                <a:t>Tolerance</a:t>
              </a:r>
              <a:endParaRPr lang="en-US" dirty="0"/>
            </a:p>
          </p:txBody>
        </p:sp>
      </p:grpSp>
      <p:grpSp>
        <p:nvGrpSpPr>
          <p:cNvPr id="77" name="Group 76"/>
          <p:cNvGrpSpPr/>
          <p:nvPr/>
        </p:nvGrpSpPr>
        <p:grpSpPr>
          <a:xfrm>
            <a:off x="5158838" y="4878189"/>
            <a:ext cx="1883391" cy="1462022"/>
            <a:chOff x="5158838" y="4878189"/>
            <a:chExt cx="1883391" cy="1462022"/>
          </a:xfrm>
        </p:grpSpPr>
        <p:sp>
          <p:nvSpPr>
            <p:cNvPr id="38" name="Cube 37"/>
            <p:cNvSpPr/>
            <p:nvPr/>
          </p:nvSpPr>
          <p:spPr>
            <a:xfrm>
              <a:off x="5158838" y="4879901"/>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Consumption rate</a:t>
              </a:r>
            </a:p>
          </p:txBody>
        </p:sp>
        <p:cxnSp>
          <p:nvCxnSpPr>
            <p:cNvPr id="43" name="Straight Connector 42"/>
            <p:cNvCxnSpPr>
              <a:stCxn id="38" idx="5"/>
              <a:endCxn id="38" idx="5"/>
            </p:cNvCxnSpPr>
            <p:nvPr/>
          </p:nvCxnSpPr>
          <p:spPr>
            <a:xfrm>
              <a:off x="7042229" y="542751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20965" y="4878189"/>
              <a:ext cx="1337480" cy="369332"/>
            </a:xfrm>
            <a:prstGeom prst="rect">
              <a:avLst/>
            </a:prstGeom>
            <a:noFill/>
          </p:spPr>
          <p:txBody>
            <a:bodyPr wrap="square" rtlCol="0">
              <a:spAutoFit/>
            </a:bodyPr>
            <a:lstStyle/>
            <a:p>
              <a:r>
                <a:rPr lang="en-US" dirty="0" smtClean="0"/>
                <a:t>Tolerance</a:t>
              </a:r>
              <a:endParaRPr lang="en-US" dirty="0"/>
            </a:p>
          </p:txBody>
        </p:sp>
      </p:grpSp>
      <p:grpSp>
        <p:nvGrpSpPr>
          <p:cNvPr id="79" name="Group 78"/>
          <p:cNvGrpSpPr/>
          <p:nvPr/>
        </p:nvGrpSpPr>
        <p:grpSpPr>
          <a:xfrm>
            <a:off x="6215965" y="2810603"/>
            <a:ext cx="1883391" cy="1460311"/>
            <a:chOff x="6215965" y="2810603"/>
            <a:chExt cx="1883391" cy="1460311"/>
          </a:xfrm>
        </p:grpSpPr>
        <p:sp>
          <p:nvSpPr>
            <p:cNvPr id="13" name="Cube 12"/>
            <p:cNvSpPr/>
            <p:nvPr/>
          </p:nvSpPr>
          <p:spPr>
            <a:xfrm>
              <a:off x="6215965" y="2810604"/>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Production Rate</a:t>
              </a:r>
            </a:p>
          </p:txBody>
        </p:sp>
        <p:sp>
          <p:nvSpPr>
            <p:cNvPr id="78" name="TextBox 77"/>
            <p:cNvSpPr txBox="1"/>
            <p:nvPr/>
          </p:nvSpPr>
          <p:spPr>
            <a:xfrm>
              <a:off x="6488920" y="2810603"/>
              <a:ext cx="1337480" cy="369332"/>
            </a:xfrm>
            <a:prstGeom prst="rect">
              <a:avLst/>
            </a:prstGeom>
            <a:noFill/>
          </p:spPr>
          <p:txBody>
            <a:bodyPr wrap="square" rtlCol="0">
              <a:spAutoFit/>
            </a:bodyPr>
            <a:lstStyle/>
            <a:p>
              <a:r>
                <a:rPr lang="en-US" dirty="0" smtClean="0"/>
                <a:t>Technology</a:t>
              </a:r>
              <a:endParaRPr lang="en-US" dirty="0"/>
            </a:p>
          </p:txBody>
        </p:sp>
      </p:grpSp>
    </p:spTree>
    <p:extLst>
      <p:ext uri="{BB962C8B-B14F-4D97-AF65-F5344CB8AC3E}">
        <p14:creationId xmlns:p14="http://schemas.microsoft.com/office/powerpoint/2010/main" val="562279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384117" y="2527668"/>
            <a:ext cx="5500047" cy="2207783"/>
          </a:xfrm>
        </p:spPr>
        <p:txBody>
          <a:bodyPr>
            <a:normAutofit/>
          </a:bodyPr>
          <a:lstStyle/>
          <a:p>
            <a:pPr marL="91440" lvl="1" indent="0">
              <a:lnSpc>
                <a:spcPct val="100000"/>
              </a:lnSpc>
              <a:spcBef>
                <a:spcPts val="1000"/>
              </a:spcBef>
              <a:buNone/>
            </a:pPr>
            <a:r>
              <a:rPr lang="en-US" sz="2000" dirty="0" smtClean="0"/>
              <a:t>We have collected and learn for 27 articles and journals</a:t>
            </a:r>
          </a:p>
          <a:p>
            <a:pPr marL="91440" lvl="1" indent="0">
              <a:lnSpc>
                <a:spcPct val="100000"/>
              </a:lnSpc>
              <a:spcBef>
                <a:spcPts val="1000"/>
              </a:spcBef>
              <a:buNone/>
            </a:pPr>
            <a:r>
              <a:rPr lang="en-US" sz="2000" dirty="0"/>
              <a:t>R</a:t>
            </a:r>
            <a:r>
              <a:rPr lang="en-US" sz="2000" dirty="0" smtClean="0"/>
              <a:t>ead from website related to organic product and brown rice</a:t>
            </a:r>
            <a:endParaRPr lang="en-US" sz="2000"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pic>
        <p:nvPicPr>
          <p:cNvPr id="5" name="Picture 4"/>
          <p:cNvPicPr>
            <a:picLocks noChangeAspect="1"/>
          </p:cNvPicPr>
          <p:nvPr/>
        </p:nvPicPr>
        <p:blipFill>
          <a:blip r:embed="rId3"/>
          <a:stretch>
            <a:fillRect/>
          </a:stretch>
        </p:blipFill>
        <p:spPr>
          <a:xfrm>
            <a:off x="5820909" y="122829"/>
            <a:ext cx="6017387" cy="6694227"/>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8877751"/>
              </p:ext>
            </p:extLst>
          </p:nvPr>
        </p:nvGraphicFramePr>
        <p:xfrm>
          <a:off x="1024128" y="1897303"/>
          <a:ext cx="9325216" cy="3838575"/>
        </p:xfrm>
        <a:graphic>
          <a:graphicData uri="http://schemas.openxmlformats.org/drawingml/2006/table">
            <a:tbl>
              <a:tblPr firstRow="1" bandRow="1">
                <a:tableStyleId>{5C22544A-7EE6-4342-B048-85BDC9FD1C3A}</a:tableStyleId>
              </a:tblPr>
              <a:tblGrid>
                <a:gridCol w="2331304"/>
                <a:gridCol w="3360470"/>
                <a:gridCol w="2358825"/>
                <a:gridCol w="1274617"/>
              </a:tblGrid>
              <a:tr h="370840">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Creating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42053">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bl>
          </a:graphicData>
        </a:graphic>
      </p:graphicFrame>
      <p:sp>
        <p:nvSpPr>
          <p:cNvPr id="8" name="Content Placeholder 2"/>
          <p:cNvSpPr txBox="1">
            <a:spLocks/>
          </p:cNvSpPr>
          <p:nvPr/>
        </p:nvSpPr>
        <p:spPr>
          <a:xfrm>
            <a:off x="7298077" y="650604"/>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8 times</a:t>
            </a:r>
          </a:p>
          <a:p>
            <a:pPr marL="91440" lvl="1" indent="0">
              <a:lnSpc>
                <a:spcPct val="100000"/>
              </a:lnSpc>
              <a:spcBef>
                <a:spcPts val="1000"/>
              </a:spcBef>
              <a:buFont typeface="Wingdings 3" pitchFamily="18" charset="2"/>
              <a:buNone/>
            </a:pPr>
            <a:r>
              <a:rPr lang="en-US" sz="2000" b="1" dirty="0" smtClean="0"/>
              <a:t>Total time: 34 hours</a:t>
            </a:r>
            <a:endParaRPr lang="en-US" sz="3200" b="1" dirty="0"/>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pic>
        <p:nvPicPr>
          <p:cNvPr id="6" name="Picture 5"/>
          <p:cNvPicPr>
            <a:picLocks noChangeAspect="1"/>
          </p:cNvPicPr>
          <p:nvPr/>
        </p:nvPicPr>
        <p:blipFill>
          <a:blip r:embed="rId3"/>
          <a:stretch>
            <a:fillRect/>
          </a:stretch>
        </p:blipFill>
        <p:spPr>
          <a:xfrm>
            <a:off x="1024128" y="1835728"/>
            <a:ext cx="6791325" cy="39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548" t="32241" r="20746" b="12368"/>
          <a:stretch/>
        </p:blipFill>
        <p:spPr>
          <a:xfrm>
            <a:off x="4611509" y="1205024"/>
            <a:ext cx="6407888" cy="3714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50356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49</a:t>
            </a:fld>
            <a:endParaRPr lang="en-US" dirty="0"/>
          </a:p>
        </p:txBody>
      </p:sp>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28 April 2015 (19:00)</a:t>
            </a:r>
          </a:p>
        </p:txBody>
      </p:sp>
      <p:pic>
        <p:nvPicPr>
          <p:cNvPr id="6" name="Picture 5"/>
          <p:cNvPicPr>
            <a:picLocks noChangeAspect="1"/>
          </p:cNvPicPr>
          <p:nvPr/>
        </p:nvPicPr>
        <p:blipFill>
          <a:blip r:embed="rId3"/>
          <a:stretch>
            <a:fillRect/>
          </a:stretch>
        </p:blipFill>
        <p:spPr>
          <a:xfrm>
            <a:off x="1238250" y="1404937"/>
            <a:ext cx="9715500" cy="4048125"/>
          </a:xfrm>
          <a:prstGeom prst="rect">
            <a:avLst/>
          </a:prstGeom>
        </p:spPr>
      </p:pic>
    </p:spTree>
    <p:extLst>
      <p:ext uri="{BB962C8B-B14F-4D97-AF65-F5344CB8AC3E}">
        <p14:creationId xmlns:p14="http://schemas.microsoft.com/office/powerpoint/2010/main" val="3634818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pic>
        <p:nvPicPr>
          <p:cNvPr id="5" name="Picture 4">
            <a:hlinkClick r:id="rId3"/>
          </p:cNvPr>
          <p:cNvPicPr>
            <a:picLocks noChangeAspect="1"/>
          </p:cNvPicPr>
          <p:nvPr/>
        </p:nvPicPr>
        <p:blipFill>
          <a:blip r:embed="rId4"/>
          <a:stretch>
            <a:fillRect/>
          </a:stretch>
        </p:blipFill>
        <p:spPr>
          <a:xfrm>
            <a:off x="1024127" y="1412929"/>
            <a:ext cx="7801218" cy="5093962"/>
          </a:xfrm>
          <a:prstGeom prst="rect">
            <a:avLst/>
          </a:prstGeom>
        </p:spPr>
      </p:pic>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28 April 2015 (19:00)</a:t>
            </a:r>
          </a:p>
        </p:txBody>
      </p:sp>
    </p:spTree>
    <p:extLst>
      <p:ext uri="{BB962C8B-B14F-4D97-AF65-F5344CB8AC3E}">
        <p14:creationId xmlns:p14="http://schemas.microsoft.com/office/powerpoint/2010/main" val="12891317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685</TotalTime>
  <Words>2628</Words>
  <Application>Microsoft Office PowerPoint</Application>
  <PresentationFormat>Widescreen</PresentationFormat>
  <Paragraphs>445</Paragraphs>
  <Slides>51</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Progress (2)</vt:lpstr>
      <vt:lpstr>OUTLINE</vt:lpstr>
      <vt:lpstr>OUTLINE</vt:lpstr>
      <vt:lpstr>OUTLINE</vt:lpstr>
      <vt:lpstr>OUTLINE</vt:lpstr>
      <vt:lpstr>VARIABLE</vt:lpstr>
      <vt:lpstr>VARIABLE</vt:lpstr>
      <vt:lpstr>VARIABLE</vt:lpstr>
      <vt:lpstr>ARTICLE AND JOURNAL</vt:lpstr>
      <vt:lpstr>GrOUP ACTIVITY</vt:lpstr>
      <vt:lpstr>GrOUP ACTIVITY</vt:lpstr>
      <vt:lpstr>GrOUP ACTIVITY</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49</cp:revision>
  <dcterms:created xsi:type="dcterms:W3CDTF">2015-03-18T03:03:41Z</dcterms:created>
  <dcterms:modified xsi:type="dcterms:W3CDTF">2015-05-01T23:00:53Z</dcterms:modified>
</cp:coreProperties>
</file>